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72" r:id="rId5"/>
    <p:sldId id="273" r:id="rId6"/>
    <p:sldId id="274" r:id="rId7"/>
    <p:sldId id="276" r:id="rId8"/>
    <p:sldId id="258" r:id="rId9"/>
    <p:sldId id="259" r:id="rId10"/>
    <p:sldId id="266" r:id="rId11"/>
    <p:sldId id="267" r:id="rId12"/>
    <p:sldId id="260" r:id="rId13"/>
    <p:sldId id="261" r:id="rId14"/>
    <p:sldId id="263" r:id="rId15"/>
    <p:sldId id="275" r:id="rId16"/>
    <p:sldId id="264" r:id="rId17"/>
    <p:sldId id="265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6"/>
  <c:chart>
    <c:title>
      <c:tx>
        <c:rich>
          <a:bodyPr/>
          <a:lstStyle/>
          <a:p>
            <a:pPr>
              <a:defRPr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First</a:t>
            </a:r>
            <a:r>
              <a:rPr lang="en-US" altLang="zh-TW" sz="2400" baseline="0" dirty="0" smtClean="0">
                <a:latin typeface="微軟正黑體" pitchFamily="34" charset="-120"/>
                <a:ea typeface="微軟正黑體" pitchFamily="34" charset="-120"/>
              </a:rPr>
              <a:t> Post-MBA Jobs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c:rich>
      </c:tx>
    </c:title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Entry Level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First-level Manager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35</c:v>
                </c:pt>
                <c:pt idx="1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Manager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13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CEO/ SR. Executive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7</c:v>
                </c:pt>
                <c:pt idx="1">
                  <c:v>1</c:v>
                </c:pt>
              </c:numCache>
            </c:numRef>
          </c:val>
        </c:ser>
        <c:gapWidth val="75"/>
        <c:overlap val="100"/>
        <c:axId val="87113088"/>
        <c:axId val="87127168"/>
      </c:barChart>
      <c:catAx>
        <c:axId val="87113088"/>
        <c:scaling>
          <c:orientation val="minMax"/>
        </c:scaling>
        <c:axPos val="l"/>
        <c:majorTickMark val="none"/>
        <c:tickLblPos val="nextTo"/>
        <c:crossAx val="87127168"/>
        <c:crosses val="autoZero"/>
        <c:auto val="1"/>
        <c:lblAlgn val="ctr"/>
        <c:lblOffset val="100"/>
      </c:catAx>
      <c:valAx>
        <c:axId val="87127168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87113088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6"/>
  <c:chart>
    <c:title>
      <c:tx>
        <c:rich>
          <a:bodyPr/>
          <a:lstStyle/>
          <a:p>
            <a:pPr>
              <a:defRPr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Current Jobs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c:rich>
      </c:tx>
    </c:title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Entry Level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First-level Manager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Manager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37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CEO/ SR. Executive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25</c:v>
                </c:pt>
                <c:pt idx="1">
                  <c:v>13</c:v>
                </c:pt>
              </c:numCache>
            </c:numRef>
          </c:val>
        </c:ser>
        <c:gapWidth val="75"/>
        <c:overlap val="100"/>
        <c:axId val="103755136"/>
        <c:axId val="103781504"/>
      </c:barChart>
      <c:catAx>
        <c:axId val="103755136"/>
        <c:scaling>
          <c:orientation val="minMax"/>
        </c:scaling>
        <c:axPos val="l"/>
        <c:majorTickMark val="none"/>
        <c:tickLblPos val="nextTo"/>
        <c:crossAx val="103781504"/>
        <c:crosses val="autoZero"/>
        <c:auto val="1"/>
        <c:lblAlgn val="ctr"/>
        <c:lblOffset val="100"/>
      </c:catAx>
      <c:valAx>
        <c:axId val="103781504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03755136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TW"/>
  <c:style val="6"/>
  <c:chart>
    <c:title>
      <c:tx>
        <c:rich>
          <a:bodyPr/>
          <a:lstStyle/>
          <a:p>
            <a:pPr>
              <a:defRPr/>
            </a:pP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Why</a:t>
            </a:r>
            <a:r>
              <a:rPr lang="en-US" altLang="zh-TW" sz="2400" baseline="0" dirty="0" smtClean="0">
                <a:latin typeface="微軟正黑體" pitchFamily="34" charset="-120"/>
                <a:ea typeface="微軟正黑體" pitchFamily="34" charset="-120"/>
              </a:rPr>
              <a:t> They Changed Jobs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Sheet1!$A$2:$A$6</c:f>
              <c:strCache>
                <c:ptCount val="5"/>
                <c:pt idx="0">
                  <c:v>Career Growth</c:v>
                </c:pt>
                <c:pt idx="1">
                  <c:v>More Money</c:v>
                </c:pt>
                <c:pt idx="2">
                  <c:v>Career Change</c:v>
                </c:pt>
                <c:pt idx="3">
                  <c:v>Difficult Manager</c:v>
                </c:pt>
                <c:pt idx="4">
                  <c:v>Child Rearing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50</c:v>
                </c:pt>
                <c:pt idx="1">
                  <c:v>37</c:v>
                </c:pt>
                <c:pt idx="2">
                  <c:v>29</c:v>
                </c:pt>
                <c:pt idx="3">
                  <c:v>16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Sheet1!$A$2:$A$6</c:f>
              <c:strCache>
                <c:ptCount val="5"/>
                <c:pt idx="0">
                  <c:v>Career Growth</c:v>
                </c:pt>
                <c:pt idx="1">
                  <c:v>More Money</c:v>
                </c:pt>
                <c:pt idx="2">
                  <c:v>Career Change</c:v>
                </c:pt>
                <c:pt idx="3">
                  <c:v>Difficult Manager</c:v>
                </c:pt>
                <c:pt idx="4">
                  <c:v>Child Rearing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37</c:v>
                </c:pt>
                <c:pt idx="1">
                  <c:v>26</c:v>
                </c:pt>
                <c:pt idx="2">
                  <c:v>26</c:v>
                </c:pt>
                <c:pt idx="3">
                  <c:v>25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Sheet1!$A$2:$A$6</c:f>
              <c:strCache>
                <c:ptCount val="5"/>
                <c:pt idx="0">
                  <c:v>Career Growth</c:v>
                </c:pt>
                <c:pt idx="1">
                  <c:v>More Money</c:v>
                </c:pt>
                <c:pt idx="2">
                  <c:v>Career Change</c:v>
                </c:pt>
                <c:pt idx="3">
                  <c:v>Difficult Manager</c:v>
                </c:pt>
                <c:pt idx="4">
                  <c:v>Child Rearing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gapWidth val="75"/>
        <c:overlap val="-25"/>
        <c:axId val="104020608"/>
        <c:axId val="104034688"/>
      </c:barChart>
      <c:catAx>
        <c:axId val="104020608"/>
        <c:scaling>
          <c:orientation val="minMax"/>
        </c:scaling>
        <c:axPos val="b"/>
        <c:majorTickMark val="none"/>
        <c:tickLblPos val="nextTo"/>
        <c:crossAx val="104034688"/>
        <c:crosses val="autoZero"/>
        <c:auto val="1"/>
        <c:lblAlgn val="ctr"/>
        <c:lblOffset val="100"/>
      </c:catAx>
      <c:valAx>
        <c:axId val="1040346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4020608"/>
        <c:crosses val="autoZero"/>
        <c:crossBetween val="between"/>
      </c:valAx>
    </c:plotArea>
    <c:legend>
      <c:legendPos val="b"/>
      <c:legendEntry>
        <c:idx val="2"/>
        <c:delete val="1"/>
      </c:legendEntry>
    </c:legend>
    <c:plotVisOnly val="1"/>
  </c:chart>
  <c:txPr>
    <a:bodyPr/>
    <a:lstStyle/>
    <a:p>
      <a:pPr>
        <a:defRPr sz="1800"/>
      </a:pPr>
      <a:endParaRPr lang="zh-TW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6121-0CC3-408C-929B-EA1E48455808}" type="datetimeFigureOut">
              <a:rPr lang="zh-TW" altLang="en-US" smtClean="0"/>
              <a:pPr/>
              <a:t>2010/4/8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D6B4-B17F-42AB-9662-BA58E74E60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0" y="214290"/>
            <a:ext cx="8358214" cy="185738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 smtClean="0">
                <a:cs typeface="Times New Roman" pitchFamily="18" charset="0"/>
              </a:rPr>
              <a:t>  </a:t>
            </a:r>
            <a:endParaRPr lang="en-US" altLang="zh-TW" sz="3200" dirty="0" smtClean="0">
              <a:cs typeface="Times New Roman" pitchFamily="18" charset="0"/>
            </a:endParaRPr>
          </a:p>
          <a:p>
            <a:r>
              <a:rPr lang="en-US" altLang="zh-TW" sz="3200" dirty="0" smtClean="0">
                <a:cs typeface="Times New Roman" pitchFamily="18" charset="0"/>
              </a:rPr>
              <a:t> </a:t>
            </a:r>
            <a:r>
              <a:rPr lang="en-US" altLang="zh-TW" sz="3600" dirty="0" smtClean="0">
                <a:cs typeface="Times New Roman" pitchFamily="18" charset="0"/>
              </a:rPr>
              <a:t>Women CEOs: Why so </a:t>
            </a:r>
            <a:r>
              <a:rPr lang="en-US" altLang="zh-TW" sz="3600" b="1" dirty="0" smtClean="0">
                <a:solidFill>
                  <a:schemeClr val="accent1"/>
                </a:solidFill>
                <a:cs typeface="Times New Roman" pitchFamily="18" charset="0"/>
              </a:rPr>
              <a:t>few</a:t>
            </a:r>
            <a:r>
              <a:rPr lang="en-US" altLang="zh-TW" sz="3600" dirty="0" smtClean="0">
                <a:cs typeface="Times New Roman" pitchFamily="18" charset="0"/>
              </a:rPr>
              <a:t>?: Interaction</a:t>
            </a:r>
          </a:p>
          <a:p>
            <a:pPr algn="ctr"/>
            <a:endParaRPr lang="en-US" altLang="zh-TW" sz="3200" dirty="0" smtClean="0">
              <a:cs typeface="Times New Roman" pitchFamily="18" charset="0"/>
            </a:endParaRPr>
          </a:p>
          <a:p>
            <a:pPr algn="ctr"/>
            <a:endParaRPr lang="en-US" altLang="zh-TW" sz="3200" dirty="0" smtClean="0">
              <a:cs typeface="Times New Roman" pitchFamily="18" charset="0"/>
            </a:endParaRPr>
          </a:p>
          <a:p>
            <a:pPr algn="ctr"/>
            <a:endParaRPr lang="zh-TW" altLang="en-US" sz="3200" dirty="0"/>
          </a:p>
        </p:txBody>
      </p:sp>
      <p:sp>
        <p:nvSpPr>
          <p:cNvPr id="5" name="五邊形 4"/>
          <p:cNvSpPr/>
          <p:nvPr/>
        </p:nvSpPr>
        <p:spPr>
          <a:xfrm flipH="1">
            <a:off x="1071506" y="1071546"/>
            <a:ext cx="8072494" cy="185738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000" dirty="0" smtClean="0">
                <a:cs typeface="Times New Roman" pitchFamily="18" charset="0"/>
              </a:rPr>
              <a:t>Women in management: </a:t>
            </a:r>
            <a:r>
              <a:rPr lang="en-US" altLang="zh-TW" sz="5000" b="1" dirty="0" smtClean="0">
                <a:solidFill>
                  <a:schemeClr val="accent2"/>
                </a:solidFill>
                <a:cs typeface="Times New Roman" pitchFamily="18" charset="0"/>
              </a:rPr>
              <a:t>Delusions</a:t>
            </a:r>
            <a:r>
              <a:rPr lang="en-US" altLang="zh-TW" sz="5000" dirty="0" smtClean="0">
                <a:cs typeface="Times New Roman" pitchFamily="18" charset="0"/>
              </a:rPr>
              <a:t> of progress</a:t>
            </a:r>
            <a:endParaRPr lang="zh-TW" altLang="en-US" sz="5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00694" y="3357562"/>
            <a:ext cx="3643306" cy="321471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張</a:t>
            </a:r>
            <a:r>
              <a:rPr lang="zh-TW" altLang="en-US" sz="2400" dirty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雅</a:t>
            </a: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甄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B96106009</a:t>
            </a:r>
          </a:p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鄭</a:t>
            </a:r>
            <a:r>
              <a:rPr lang="zh-TW" altLang="en-US" sz="2400" dirty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婕</a:t>
            </a: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希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B96106017</a:t>
            </a:r>
          </a:p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李宛臻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B96106038</a:t>
            </a:r>
          </a:p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史逸平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B96106039</a:t>
            </a:r>
          </a:p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王儒慶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B96106040</a:t>
            </a:r>
          </a:p>
          <a:p>
            <a:pPr algn="l">
              <a:lnSpc>
                <a:spcPct val="120000"/>
              </a:lnSpc>
            </a:pPr>
            <a:r>
              <a:rPr lang="zh-TW" altLang="en-US" sz="2400" dirty="0" smtClean="0">
                <a:solidFill>
                  <a:schemeClr val="accent4"/>
                </a:solidFill>
                <a:latin typeface="微軟正黑體" pitchFamily="34" charset="-120"/>
                <a:ea typeface="微軟正黑體" pitchFamily="34" charset="-120"/>
              </a:rPr>
              <a:t>張婕妤 </a:t>
            </a:r>
            <a:r>
              <a:rPr lang="en-US" altLang="zh-TW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B96106044</a:t>
            </a:r>
            <a:endParaRPr lang="zh-TW" alt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083620"/>
            <a:ext cx="5357818" cy="377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矩形 9"/>
          <p:cNvSpPr/>
          <p:nvPr/>
        </p:nvSpPr>
        <p:spPr>
          <a:xfrm>
            <a:off x="714348" y="3571876"/>
            <a:ext cx="571504" cy="1143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-32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女性無法晉升的理由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571612"/>
            <a:ext cx="8472518" cy="438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會為了照顧家庭而離職</a:t>
            </a:r>
            <a:endParaRPr lang="en-US" altLang="zh-TW" sz="2800" strike="dblStrike" dirty="0" smtClean="0">
              <a:latin typeface="微軟正黑體" pitchFamily="34" charset="-120"/>
              <a:ea typeface="微軟正黑體" pitchFamily="34" charset="-120"/>
            </a:endParaRPr>
          </a:p>
          <a:p>
            <a:pPr marL="68400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即便沒有家累，男性首份工作職位仍高於女性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p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不懂得替自己爭取機會</a:t>
            </a:r>
            <a:endParaRPr kumimoji="0" lang="en-US" altLang="zh-TW" sz="2800" b="0" i="0" u="none" strike="dbl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6840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女性合作能力高，較不自負、武斷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000" lvl="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外表和服裝掩蓋其才華</a:t>
            </a:r>
            <a:endParaRPr kumimoji="0" lang="en-US" altLang="zh-TW" sz="2800" b="0" i="0" u="non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-32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女性無法晉升的理由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571612"/>
            <a:ext cx="8472518" cy="438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會為了照顧家庭而離職</a:t>
            </a:r>
            <a:endParaRPr lang="en-US" altLang="zh-TW" sz="2800" strike="dblStrike" dirty="0" smtClean="0">
              <a:latin typeface="微軟正黑體" pitchFamily="34" charset="-120"/>
              <a:ea typeface="微軟正黑體" pitchFamily="34" charset="-120"/>
            </a:endParaRPr>
          </a:p>
          <a:p>
            <a:pPr marL="68400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即便沒有家累，男性首份工作職位仍高於女性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p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不懂得替自己爭取機會</a:t>
            </a:r>
            <a:endParaRPr kumimoji="0" lang="en-US" altLang="zh-TW" sz="2800" b="0" i="0" u="none" strike="dbl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6840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女性合作能力高，較不自負、武斷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000" lvl="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外表和服裝掩蓋其才華</a:t>
            </a:r>
            <a:endParaRPr kumimoji="0" lang="en-US" altLang="zh-TW" sz="2800" b="0" i="0" u="none" strike="dbl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684000" lvl="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不論男女，穿著得宜為基本職場禮儀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第一份工作的職位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＞形箭號 5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五邊形 5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第一份工作的職位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五邊形 4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首任上司的影響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畢業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後第一份工作的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職位</a:t>
            </a:r>
            <a:endParaRPr lang="en-US" altLang="zh-TW" sz="2800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決定升遷和留任與否的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首任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上司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dirty="0"/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smtClean="0"/>
              <a:t>　</a:t>
            </a:r>
            <a:r>
              <a:rPr lang="zh-TW" altLang="en-US" sz="4000" smtClean="0">
                <a:latin typeface="微軟正黑體" pitchFamily="34" charset="-120"/>
                <a:ea typeface="微軟正黑體" pitchFamily="34" charset="-120"/>
              </a:rPr>
              <a:t>影響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女性晉升的關鍵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＞形箭號 5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929066"/>
            <a:ext cx="9144001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9"/>
              </a:clrFrom>
              <a:clrTo>
                <a:srgbClr val="FDFF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377632"/>
            <a:ext cx="3929057" cy="262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企業不可只著重齊頭式的平等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同職同薪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vs.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第一份職位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小測驗：將履歷表的名字彌封起來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教育公司領導高層、股東及董事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4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改變評估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表現的標準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五邊形 4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＞形箭號 5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2570" y="2214554"/>
            <a:ext cx="5161396" cy="425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五邊形 31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Thank you for your listening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3" name="＞形箭號 32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女性占勞動人口的</a:t>
            </a:r>
            <a:r>
              <a:rPr lang="en-US" altLang="zh-TW" sz="28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，然而：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Fortune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500 CEOs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中，女性只占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3%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全球只有不到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的頂級企業任用女性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HBR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名表現優異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，只有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位女性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女性的工作滿意度較男性低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7%</a:t>
            </a:r>
            <a:endParaRPr lang="en-US" altLang="zh-TW" sz="28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女性的平均薪資低於男性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4600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美金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職場的兩性不平等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女性占勞動人口的</a:t>
            </a:r>
            <a:r>
              <a:rPr lang="en-US" altLang="zh-TW" sz="28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，然而：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Fortune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500 CEOs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中，女性只占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3%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全球只有不到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的頂級企業任用女性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HBR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名表現優異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，只有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位女性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女性的工作滿意度較男性低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7%</a:t>
            </a:r>
            <a:endParaRPr lang="en-US" altLang="zh-TW" sz="28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女性的平均薪資低於男性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4600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美金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職場的兩性不平等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女性占勞動人口的</a:t>
            </a:r>
            <a:r>
              <a:rPr lang="en-US" altLang="zh-TW" sz="28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，然而：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Fortune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500 CEOs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中，女性只占</a:t>
            </a: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3%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全球只有不到</a:t>
            </a: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的頂級企業任用女性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HBR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名表現優異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，只有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位女性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女性的工作滿意度較男性低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7%</a:t>
            </a:r>
            <a:endParaRPr lang="en-US" altLang="zh-TW" sz="28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女性的平均薪資低於男性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4600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美金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職場的兩性不平等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女性占勞動人口的</a:t>
            </a:r>
            <a:r>
              <a:rPr lang="en-US" altLang="zh-TW" sz="28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，然而：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Fortune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500 CEOs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中，女性只占</a:t>
            </a: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3%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全球只有不到</a:t>
            </a: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的頂級企業任用女性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HBR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名表現優異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，只有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位女性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女性的工作滿意度較男性低</a:t>
            </a:r>
            <a:r>
              <a:rPr lang="en-US" altLang="zh-TW" sz="28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7%</a:t>
            </a:r>
            <a:endParaRPr lang="en-US" altLang="zh-TW" sz="28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女性的平均薪資低於男性</a:t>
            </a:r>
            <a:r>
              <a:rPr lang="en-US" altLang="zh-TW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4600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美金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職場的兩性不平等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女性占勞動人口的</a:t>
            </a:r>
            <a:r>
              <a:rPr lang="en-US" altLang="zh-TW" sz="2800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40%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，然而：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Fortune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500 CEOs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中，女性只占</a:t>
            </a:r>
            <a:r>
              <a:rPr lang="en-US" altLang="zh-TW" dirty="0" smtClean="0">
                <a:solidFill>
                  <a:srgbClr val="4F81BD"/>
                </a:solidFill>
                <a:latin typeface="微軟正黑體" pitchFamily="34" charset="-120"/>
                <a:ea typeface="微軟正黑體" pitchFamily="34" charset="-120"/>
              </a:rPr>
              <a:t>3%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全球只有不到</a:t>
            </a:r>
            <a:r>
              <a:rPr lang="en-US" altLang="zh-TW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15%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的頂級企業任用女性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HBR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的前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名表現優異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CEO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，只有</a:t>
            </a:r>
            <a:r>
              <a:rPr lang="en-US" altLang="zh-TW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位女性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女性的工作滿意度較男性低</a:t>
            </a:r>
            <a:r>
              <a:rPr lang="en-US" altLang="zh-TW" sz="28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7%</a:t>
            </a:r>
            <a:endParaRPr lang="en-US" altLang="zh-TW" sz="28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女性的平均薪資低於男性</a:t>
            </a:r>
            <a:r>
              <a:rPr lang="en-US" altLang="zh-TW" sz="28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4600</a:t>
            </a:r>
            <a:r>
              <a:rPr lang="zh-TW" altLang="en-US" sz="28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美金</a:t>
            </a:r>
            <a:endParaRPr lang="en-US" altLang="zh-TW" sz="28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職場的兩性不平等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830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會為了照顧家庭而離職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不懂得替自己爭取機會</a:t>
            </a:r>
            <a:endParaRPr lang="en-US" altLang="zh-TW" sz="28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75"/>
              </a:spcBef>
              <a:buClr>
                <a:schemeClr val="accent2"/>
              </a:buClr>
              <a:buFont typeface="Wingdings" pitchFamily="2" charset="2"/>
              <a:buChar char="p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外表和服裝掩蓋其才華</a:t>
            </a:r>
            <a:endParaRPr lang="zh-TW" altLang="en-US" sz="28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女性無法晉升的理由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830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會為了照顧家庭而離職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不懂得替自己爭取機會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75"/>
              </a:spcBef>
              <a:buClr>
                <a:schemeClr val="accent2"/>
              </a:buClr>
              <a:buFont typeface="Wingdings" pitchFamily="2" charset="2"/>
              <a:buChar char="p"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50000"/>
              </a:lnSpc>
              <a:spcBef>
                <a:spcPts val="68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 外表和服裝掩蓋其才華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五邊形 3"/>
          <p:cNvSpPr/>
          <p:nvPr/>
        </p:nvSpPr>
        <p:spPr>
          <a:xfrm>
            <a:off x="0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女性無法晉升的理由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＞形箭號 4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五邊形 5"/>
          <p:cNvSpPr/>
          <p:nvPr/>
        </p:nvSpPr>
        <p:spPr>
          <a:xfrm>
            <a:off x="-32" y="214290"/>
            <a:ext cx="8358214" cy="1143008"/>
          </a:xfrm>
          <a:prstGeom prst="homePlate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4000" dirty="0" smtClean="0"/>
              <a:t>　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女性無法晉升的理由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＞形箭號 6"/>
          <p:cNvSpPr/>
          <p:nvPr/>
        </p:nvSpPr>
        <p:spPr>
          <a:xfrm>
            <a:off x="8001024" y="214290"/>
            <a:ext cx="1142976" cy="1143008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571612"/>
            <a:ext cx="8472518" cy="4383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strike="dbl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會為了照顧家庭而離職</a:t>
            </a:r>
            <a:endParaRPr lang="en-US" altLang="zh-TW" sz="2800" strike="dblStrike" dirty="0" smtClean="0">
              <a:latin typeface="微軟正黑體" pitchFamily="34" charset="-120"/>
              <a:ea typeface="微軟正黑體" pitchFamily="34" charset="-120"/>
            </a:endParaRPr>
          </a:p>
          <a:p>
            <a:pPr marL="684000" indent="-3429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即便沒有家累，男性首份工作職位仍高於女性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p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不懂得替自己爭取機會</a:t>
            </a:r>
            <a:endParaRPr kumimoji="0" lang="en-US" altLang="zh-TW" sz="2800" b="0" i="0" u="non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2" charset="2"/>
              <a:buChar char="p"/>
              <a:tabLst/>
              <a:defRPr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342000" lvl="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p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en-US" sz="2800" b="0" i="0" u="non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外表和服裝掩蓋其才華</a:t>
            </a:r>
            <a:endParaRPr kumimoji="0" lang="en-US" altLang="zh-TW" sz="2800" b="0" i="0" u="non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684000" lvl="0" indent="-342900">
              <a:lnSpc>
                <a:spcPct val="150000"/>
              </a:lnSpc>
              <a:spcBef>
                <a:spcPct val="20000"/>
              </a:spcBef>
            </a:pP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626</Words>
  <Application>Microsoft Office PowerPoint</Application>
  <PresentationFormat>如螢幕大小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CEOs: Why so few?: Interaction  Women in management: Delusions of progress</dc:title>
  <dc:creator>admin</dc:creator>
  <cp:lastModifiedBy>Liser</cp:lastModifiedBy>
  <cp:revision>48</cp:revision>
  <dcterms:created xsi:type="dcterms:W3CDTF">2010-04-05T16:17:45Z</dcterms:created>
  <dcterms:modified xsi:type="dcterms:W3CDTF">2010-04-08T08:30:57Z</dcterms:modified>
</cp:coreProperties>
</file>